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63" r:id="rId2"/>
    <p:sldId id="262" r:id="rId3"/>
    <p:sldId id="264" r:id="rId4"/>
    <p:sldId id="265" r:id="rId5"/>
    <p:sldId id="266" r:id="rId6"/>
    <p:sldId id="267" r:id="rId7"/>
    <p:sldId id="269" r:id="rId8"/>
    <p:sldId id="270" r:id="rId9"/>
    <p:sldId id="271" r:id="rId10"/>
    <p:sldId id="272"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47" autoAdjust="0"/>
    <p:restoredTop sz="94660"/>
  </p:normalViewPr>
  <p:slideViewPr>
    <p:cSldViewPr>
      <p:cViewPr>
        <p:scale>
          <a:sx n="70" d="100"/>
          <a:sy n="70" d="100"/>
        </p:scale>
        <p:origin x="-1404"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3FFED1-C225-4825-B283-F6757657FD77}"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FFED1-C225-4825-B283-F6757657FD77}"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FFED1-C225-4825-B283-F6757657FD77}"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FFED1-C225-4825-B283-F6757657FD77}"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FFED1-C225-4825-B283-F6757657FD77}"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3FFED1-C225-4825-B283-F6757657FD77}" type="datetimeFigureOut">
              <a:rPr lang="en-US" smtClean="0"/>
              <a:pPr/>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3FFED1-C225-4825-B283-F6757657FD77}" type="datetimeFigureOut">
              <a:rPr lang="en-US" smtClean="0"/>
              <a:pPr/>
              <a:t>12/11/2022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3FFED1-C225-4825-B283-F6757657FD77}" type="datetimeFigureOut">
              <a:rPr lang="en-US" smtClean="0"/>
              <a:pPr/>
              <a:t>12/11/2022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FFED1-C225-4825-B283-F6757657FD77}" type="datetimeFigureOut">
              <a:rPr lang="en-US" smtClean="0"/>
              <a:pPr/>
              <a:t>12/11/2022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FFED1-C225-4825-B283-F6757657FD77}" type="datetimeFigureOut">
              <a:rPr lang="en-US" smtClean="0"/>
              <a:pPr/>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FFED1-C225-4825-B283-F6757657FD77}" type="datetimeFigureOut">
              <a:rPr lang="en-US" smtClean="0"/>
              <a:pPr/>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FFED1-C225-4825-B283-F6757657FD77}" type="datetimeFigureOut">
              <a:rPr lang="en-US" smtClean="0"/>
              <a:pPr/>
              <a:t>12/11/2022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F9362-EE26-41D6-95DD-A5462C1957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88541.jpg"/>
          <p:cNvPicPr>
            <a:picLocks noGrp="1" noChangeAspect="1"/>
          </p:cNvPicPr>
          <p:nvPr>
            <p:ph idx="1"/>
          </p:nvPr>
        </p:nvPicPr>
        <p:blipFill>
          <a:blip r:embed="rId2"/>
          <a:srcRect l="9524" r="1190"/>
          <a:stretch>
            <a:fillRect/>
          </a:stretch>
        </p:blipFill>
        <p:spPr>
          <a:xfrm>
            <a:off x="0" y="0"/>
            <a:ext cx="9144000" cy="6858000"/>
          </a:xfrm>
        </p:spPr>
      </p:pic>
      <p:sp>
        <p:nvSpPr>
          <p:cNvPr id="5" name="Rectangle 4"/>
          <p:cNvSpPr/>
          <p:nvPr/>
        </p:nvSpPr>
        <p:spPr>
          <a:xfrm>
            <a:off x="228600" y="304800"/>
            <a:ext cx="4495800" cy="1569660"/>
          </a:xfrm>
          <a:prstGeom prst="rect">
            <a:avLst/>
          </a:prstGeom>
        </p:spPr>
        <p:txBody>
          <a:bodyPr wrap="square">
            <a:spAutoFit/>
          </a:bodyPr>
          <a:lstStyle/>
          <a:p>
            <a:pPr algn="ctr"/>
            <a:r>
              <a:rPr lang="en-US" sz="4800" b="1" dirty="0" smtClean="0">
                <a:solidFill>
                  <a:schemeClr val="bg1"/>
                </a:solidFill>
              </a:rPr>
              <a:t>INTERNATIONAL MARKETING</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228600" y="-152400"/>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381000" y="457200"/>
            <a:ext cx="8001000" cy="769441"/>
          </a:xfrm>
          <a:prstGeom prst="rect">
            <a:avLst/>
          </a:prstGeom>
        </p:spPr>
        <p:txBody>
          <a:bodyPr wrap="square">
            <a:spAutoFit/>
          </a:bodyPr>
          <a:lstStyle/>
          <a:p>
            <a:pPr algn="just"/>
            <a:r>
              <a:rPr lang="en-US" sz="4400" b="1" dirty="0" smtClean="0">
                <a:latin typeface="Aparajita" pitchFamily="34" charset="0"/>
                <a:cs typeface="Aparajita" pitchFamily="34" charset="0"/>
              </a:rPr>
              <a:t>Difficulties in International Marketing</a:t>
            </a:r>
          </a:p>
        </p:txBody>
      </p:sp>
      <p:sp>
        <p:nvSpPr>
          <p:cNvPr id="8" name="TextBox 7"/>
          <p:cNvSpPr txBox="1"/>
          <p:nvPr/>
        </p:nvSpPr>
        <p:spPr>
          <a:xfrm>
            <a:off x="609600" y="990600"/>
            <a:ext cx="7848600" cy="6124754"/>
          </a:xfrm>
          <a:prstGeom prst="rect">
            <a:avLst/>
          </a:prstGeom>
          <a:noFill/>
        </p:spPr>
        <p:txBody>
          <a:bodyPr wrap="square" rtlCol="0">
            <a:spAutoFit/>
          </a:bodyPr>
          <a:lstStyle/>
          <a:p>
            <a:pPr algn="just">
              <a:buNone/>
            </a:pPr>
            <a:endParaRPr lang="en-US" sz="2800" dirty="0" smtClean="0"/>
          </a:p>
          <a:p>
            <a:pPr algn="just">
              <a:buNone/>
            </a:pPr>
            <a:r>
              <a:rPr lang="en-US" sz="2800" dirty="0" smtClean="0"/>
              <a:t>1. Difference in Consumers Tastes and           Preferences</a:t>
            </a:r>
          </a:p>
          <a:p>
            <a:pPr algn="just">
              <a:buNone/>
            </a:pPr>
            <a:r>
              <a:rPr lang="en-US" sz="2800" dirty="0" smtClean="0"/>
              <a:t>2. Uncertainties in Government Policy </a:t>
            </a:r>
          </a:p>
          <a:p>
            <a:pPr algn="just">
              <a:buNone/>
            </a:pPr>
            <a:r>
              <a:rPr lang="en-US" sz="2800" dirty="0" smtClean="0"/>
              <a:t>3. Bureaucratic Hurdles </a:t>
            </a:r>
          </a:p>
          <a:p>
            <a:pPr algn="just">
              <a:buNone/>
            </a:pPr>
            <a:r>
              <a:rPr lang="en-US" sz="2800" dirty="0" smtClean="0"/>
              <a:t>4. Foreign Exchange Fluctuations </a:t>
            </a:r>
          </a:p>
          <a:p>
            <a:pPr algn="just">
              <a:buNone/>
            </a:pPr>
            <a:r>
              <a:rPr lang="en-US" sz="2800" dirty="0" smtClean="0"/>
              <a:t>5. Opposition by domestic Manufacturers</a:t>
            </a:r>
          </a:p>
          <a:p>
            <a:pPr marL="514350" indent="-514350" algn="just">
              <a:buAutoNum type="arabicPeriod" startAt="6"/>
            </a:pPr>
            <a:r>
              <a:rPr lang="en-US" sz="2800" dirty="0" smtClean="0"/>
              <a:t>Technology Piracy </a:t>
            </a:r>
          </a:p>
          <a:p>
            <a:pPr marL="514350" indent="-514350" algn="just">
              <a:buAutoNum type="arabicPeriod" startAt="6"/>
            </a:pPr>
            <a:r>
              <a:rPr lang="en-US" sz="2800" dirty="0" smtClean="0"/>
              <a:t>Dumping </a:t>
            </a:r>
          </a:p>
          <a:p>
            <a:pPr marL="514350" indent="-514350" algn="just">
              <a:buAutoNum type="arabicPeriod" startAt="6"/>
            </a:pPr>
            <a:r>
              <a:rPr lang="en-US" sz="2800" dirty="0" smtClean="0"/>
              <a:t>Corruption </a:t>
            </a:r>
          </a:p>
          <a:p>
            <a:pPr marL="514350" indent="-514350" algn="just">
              <a:buAutoNum type="arabicPeriod" startAt="6"/>
            </a:pPr>
            <a:r>
              <a:rPr lang="en-US" sz="2800" dirty="0" smtClean="0"/>
              <a:t>Difference in  Consumers response to Marketing Mix elements</a:t>
            </a:r>
          </a:p>
          <a:p>
            <a:pPr marL="514350" indent="-514350" algn="just">
              <a:buAutoNum type="arabicPeriod" startAt="6"/>
            </a:pPr>
            <a:r>
              <a:rPr lang="en-US" sz="2800" dirty="0" smtClean="0"/>
              <a:t>Difference </a:t>
            </a:r>
            <a:r>
              <a:rPr lang="en-US" sz="2800" dirty="0" smtClean="0"/>
              <a:t>in Marketing Infrastructure </a:t>
            </a:r>
          </a:p>
          <a:p>
            <a:pPr algn="just">
              <a:buNone/>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2296.jpg"/>
          <p:cNvPicPr>
            <a:picLocks noGrp="1" noChangeAspect="1"/>
          </p:cNvPicPr>
          <p:nvPr>
            <p:ph idx="1"/>
          </p:nvPr>
        </p:nvPicPr>
        <p:blipFill>
          <a:blip r:embed="rId2"/>
          <a:srcRect l="5063"/>
          <a:stretch>
            <a:fillRect/>
          </a:stretch>
        </p:blipFill>
        <p:spPr>
          <a:xfrm>
            <a:off x="0" y="-76200"/>
            <a:ext cx="9144000" cy="5867400"/>
          </a:xfrm>
        </p:spPr>
      </p:pic>
      <p:sp>
        <p:nvSpPr>
          <p:cNvPr id="5" name="TextBox 4"/>
          <p:cNvSpPr txBox="1"/>
          <p:nvPr/>
        </p:nvSpPr>
        <p:spPr>
          <a:xfrm>
            <a:off x="3810000" y="6400800"/>
            <a:ext cx="5257800" cy="369332"/>
          </a:xfrm>
          <a:prstGeom prst="rect">
            <a:avLst/>
          </a:prstGeom>
          <a:noFill/>
        </p:spPr>
        <p:txBody>
          <a:bodyPr wrap="square" rtlCol="0">
            <a:spAutoFit/>
          </a:bodyPr>
          <a:lstStyle/>
          <a:p>
            <a:pPr algn="r"/>
            <a:r>
              <a:rPr lang="en-US" dirty="0" smtClean="0"/>
              <a:t>To Be Continued……….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0" y="-152400"/>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1828801" y="228600"/>
            <a:ext cx="4724400" cy="923330"/>
          </a:xfrm>
          <a:prstGeom prst="rect">
            <a:avLst/>
          </a:prstGeom>
        </p:spPr>
        <p:txBody>
          <a:bodyPr wrap="square">
            <a:spAutoFit/>
          </a:bodyPr>
          <a:lstStyle/>
          <a:p>
            <a:r>
              <a:rPr lang="en-US" sz="5400" b="1" dirty="0" smtClean="0">
                <a:latin typeface="Aparajita" pitchFamily="34" charset="0"/>
                <a:cs typeface="Aparajita" pitchFamily="34" charset="0"/>
              </a:rPr>
              <a:t>INTRODUCTION</a:t>
            </a:r>
            <a:endParaRPr lang="en-US" sz="5400" b="1" dirty="0">
              <a:latin typeface="Aparajita" pitchFamily="34" charset="0"/>
              <a:cs typeface="Aparajita" pitchFamily="34" charset="0"/>
            </a:endParaRPr>
          </a:p>
        </p:txBody>
      </p:sp>
      <p:sp>
        <p:nvSpPr>
          <p:cNvPr id="7" name="Rectangle 6"/>
          <p:cNvSpPr/>
          <p:nvPr/>
        </p:nvSpPr>
        <p:spPr>
          <a:xfrm>
            <a:off x="609600" y="1295400"/>
            <a:ext cx="8001000" cy="4524315"/>
          </a:xfrm>
          <a:prstGeom prst="rect">
            <a:avLst/>
          </a:prstGeom>
        </p:spPr>
        <p:txBody>
          <a:bodyPr wrap="square">
            <a:spAutoFit/>
          </a:bodyPr>
          <a:lstStyle/>
          <a:p>
            <a:pPr algn="just"/>
            <a:r>
              <a:rPr lang="en-US" sz="2400" dirty="0" smtClean="0"/>
              <a:t>Do you know that Apple - the tech giant designs its </a:t>
            </a:r>
            <a:r>
              <a:rPr lang="en-US" sz="2400" dirty="0" err="1" smtClean="0"/>
              <a:t>IPhone</a:t>
            </a:r>
            <a:r>
              <a:rPr lang="en-US" sz="2400" dirty="0" smtClean="0"/>
              <a:t> in California; </a:t>
            </a:r>
          </a:p>
          <a:p>
            <a:pPr algn="just"/>
            <a:endParaRPr lang="en-US" sz="2400" dirty="0" smtClean="0"/>
          </a:p>
          <a:p>
            <a:pPr algn="just"/>
            <a:r>
              <a:rPr lang="en-US" sz="2400" dirty="0" smtClean="0"/>
              <a:t>Outsources its manufacturing jobs to different countries like - Mongolia, China, Korea, and Taiwan; and markets them across the world. </a:t>
            </a:r>
          </a:p>
          <a:p>
            <a:pPr algn="just"/>
            <a:endParaRPr lang="en-US" sz="2400" dirty="0" smtClean="0"/>
          </a:p>
          <a:p>
            <a:pPr algn="just"/>
            <a:r>
              <a:rPr lang="en-US" sz="2400" dirty="0" smtClean="0"/>
              <a:t>Apple have not restricted its business to a nation, rather expanded it to throughout the world. </a:t>
            </a:r>
          </a:p>
          <a:p>
            <a:pPr algn="just"/>
            <a:endParaRPr lang="en-US" sz="2400" dirty="0" smtClean="0"/>
          </a:p>
          <a:p>
            <a:pPr algn="just"/>
            <a:r>
              <a:rPr lang="en-US" sz="2400" dirty="0" smtClean="0"/>
              <a:t>Apple is a multinational organization dealing in International business / marketing.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0" y="0"/>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2209800" y="152400"/>
            <a:ext cx="4743967" cy="923330"/>
          </a:xfrm>
          <a:prstGeom prst="rect">
            <a:avLst/>
          </a:prstGeom>
        </p:spPr>
        <p:txBody>
          <a:bodyPr wrap="square">
            <a:spAutoFit/>
          </a:bodyPr>
          <a:lstStyle/>
          <a:p>
            <a:pPr algn="ctr"/>
            <a:r>
              <a:rPr lang="en-US" sz="5400" b="1" dirty="0" smtClean="0">
                <a:latin typeface="Aparajita" pitchFamily="34" charset="0"/>
                <a:cs typeface="Aparajita" pitchFamily="34" charset="0"/>
              </a:rPr>
              <a:t>MEANING</a:t>
            </a:r>
            <a:endParaRPr lang="en-US" sz="5400" b="1" dirty="0">
              <a:latin typeface="Aparajita" pitchFamily="34" charset="0"/>
              <a:cs typeface="Aparajita" pitchFamily="34" charset="0"/>
            </a:endParaRPr>
          </a:p>
        </p:txBody>
      </p:sp>
      <p:sp>
        <p:nvSpPr>
          <p:cNvPr id="7" name="Rectangle 6"/>
          <p:cNvSpPr/>
          <p:nvPr/>
        </p:nvSpPr>
        <p:spPr>
          <a:xfrm>
            <a:off x="685800" y="1524000"/>
            <a:ext cx="8001000" cy="4154984"/>
          </a:xfrm>
          <a:prstGeom prst="rect">
            <a:avLst/>
          </a:prstGeom>
        </p:spPr>
        <p:txBody>
          <a:bodyPr wrap="square">
            <a:spAutoFit/>
          </a:bodyPr>
          <a:lstStyle/>
          <a:p>
            <a:pPr algn="just">
              <a:buNone/>
            </a:pPr>
            <a:r>
              <a:rPr lang="en-US" sz="2400" b="1" dirty="0" smtClean="0"/>
              <a:t>International Marketing</a:t>
            </a:r>
            <a:r>
              <a:rPr lang="en-US" sz="2400" dirty="0" smtClean="0"/>
              <a:t> refers to application of marketing principles in more than a nation. </a:t>
            </a:r>
          </a:p>
          <a:p>
            <a:pPr algn="just">
              <a:buNone/>
            </a:pPr>
            <a:endParaRPr lang="en-US" sz="2400" dirty="0" smtClean="0"/>
          </a:p>
          <a:p>
            <a:pPr algn="just">
              <a:buNone/>
            </a:pPr>
            <a:r>
              <a:rPr lang="en-US" sz="2400" dirty="0" smtClean="0"/>
              <a:t>International marketing involves making one or more marketing mix decisions across national borders. </a:t>
            </a:r>
          </a:p>
          <a:p>
            <a:pPr algn="just">
              <a:buNone/>
            </a:pPr>
            <a:endParaRPr lang="en-US" sz="2400" dirty="0" smtClean="0"/>
          </a:p>
          <a:p>
            <a:pPr algn="just">
              <a:buNone/>
            </a:pPr>
            <a:r>
              <a:rPr lang="en-US" sz="2400" dirty="0" smtClean="0"/>
              <a:t>International marketing involves establishing production facilities overseas and coordinating marketing strategies across the world.</a:t>
            </a:r>
          </a:p>
          <a:p>
            <a:pPr algn="just">
              <a:buNone/>
            </a:pPr>
            <a:r>
              <a:rPr lang="en-US" sz="2400" dirty="0" smtClean="0"/>
              <a:t/>
            </a:r>
            <a:br>
              <a:rPr lang="en-US" sz="2400" dirty="0" smtClean="0"/>
            </a:b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0" y="0"/>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2209800" y="152400"/>
            <a:ext cx="4743967" cy="923330"/>
          </a:xfrm>
          <a:prstGeom prst="rect">
            <a:avLst/>
          </a:prstGeom>
        </p:spPr>
        <p:txBody>
          <a:bodyPr wrap="square">
            <a:spAutoFit/>
          </a:bodyPr>
          <a:lstStyle/>
          <a:p>
            <a:pPr algn="ctr"/>
            <a:r>
              <a:rPr lang="en-US" sz="5400" b="1" dirty="0" smtClean="0">
                <a:latin typeface="Aparajita" pitchFamily="34" charset="0"/>
                <a:cs typeface="Aparajita" pitchFamily="34" charset="0"/>
              </a:rPr>
              <a:t>DEFINITION</a:t>
            </a:r>
            <a:endParaRPr lang="en-US" sz="5400" b="1" dirty="0">
              <a:latin typeface="Aparajita" pitchFamily="34" charset="0"/>
              <a:cs typeface="Aparajita" pitchFamily="34" charset="0"/>
            </a:endParaRPr>
          </a:p>
        </p:txBody>
      </p:sp>
      <p:sp>
        <p:nvSpPr>
          <p:cNvPr id="7" name="Rectangle 6"/>
          <p:cNvSpPr/>
          <p:nvPr/>
        </p:nvSpPr>
        <p:spPr>
          <a:xfrm>
            <a:off x="838200" y="1295400"/>
            <a:ext cx="8001000" cy="4524315"/>
          </a:xfrm>
          <a:prstGeom prst="rect">
            <a:avLst/>
          </a:prstGeom>
        </p:spPr>
        <p:txBody>
          <a:bodyPr wrap="square">
            <a:spAutoFit/>
          </a:bodyPr>
          <a:lstStyle/>
          <a:p>
            <a:pPr algn="just">
              <a:buNone/>
            </a:pPr>
            <a:r>
              <a:rPr lang="en-US" sz="2400" b="1" dirty="0" smtClean="0">
                <a:latin typeface="Aharoni" pitchFamily="2" charset="-79"/>
                <a:cs typeface="Aharoni" pitchFamily="2" charset="-79"/>
              </a:rPr>
              <a:t>According to </a:t>
            </a:r>
            <a:r>
              <a:rPr lang="en-US" sz="2400" b="1" dirty="0" err="1" smtClean="0">
                <a:latin typeface="Aharoni" pitchFamily="2" charset="-79"/>
                <a:cs typeface="Aharoni" pitchFamily="2" charset="-79"/>
              </a:rPr>
              <a:t>Cateora</a:t>
            </a:r>
            <a:r>
              <a:rPr lang="en-US" sz="2400" b="1" dirty="0" smtClean="0">
                <a:latin typeface="Aharoni" pitchFamily="2" charset="-79"/>
                <a:cs typeface="Aharoni" pitchFamily="2" charset="-79"/>
              </a:rPr>
              <a:t> and Graham-</a:t>
            </a:r>
          </a:p>
          <a:p>
            <a:pPr algn="just">
              <a:buNone/>
            </a:pPr>
            <a:r>
              <a:rPr lang="en-US" sz="2400" dirty="0" smtClean="0"/>
              <a:t> </a:t>
            </a:r>
            <a:r>
              <a:rPr lang="en-US" sz="2400" i="1" dirty="0" smtClean="0"/>
              <a:t>“International marketing is the performance of business activities designed to plan, price, promote and direct the flow of a company’s goods and services to consumers or users in more than one nation for a profit.”</a:t>
            </a:r>
            <a:endParaRPr lang="en-US" sz="2400" dirty="0" smtClean="0"/>
          </a:p>
          <a:p>
            <a:pPr>
              <a:buNone/>
            </a:pPr>
            <a:endParaRPr lang="en-US" sz="2400" b="1" dirty="0" smtClean="0">
              <a:latin typeface="Aharoni" pitchFamily="2" charset="-79"/>
              <a:cs typeface="Aharoni" pitchFamily="2" charset="-79"/>
            </a:endParaRPr>
          </a:p>
          <a:p>
            <a:pPr>
              <a:buNone/>
            </a:pPr>
            <a:endParaRPr lang="en-US" sz="2400" b="1" dirty="0" smtClean="0">
              <a:latin typeface="Aharoni" pitchFamily="2" charset="-79"/>
              <a:cs typeface="Aharoni" pitchFamily="2" charset="-79"/>
            </a:endParaRPr>
          </a:p>
          <a:p>
            <a:pPr>
              <a:buNone/>
            </a:pPr>
            <a:r>
              <a:rPr lang="en-US" sz="2400" b="1" dirty="0" smtClean="0">
                <a:latin typeface="Aharoni" pitchFamily="2" charset="-79"/>
                <a:cs typeface="Aharoni" pitchFamily="2" charset="-79"/>
              </a:rPr>
              <a:t>According to </a:t>
            </a:r>
            <a:r>
              <a:rPr lang="en-US" sz="2400" b="1" dirty="0" err="1" smtClean="0"/>
              <a:t>Terpstra</a:t>
            </a:r>
            <a:r>
              <a:rPr lang="en-US" sz="2400" dirty="0" smtClean="0"/>
              <a:t> and </a:t>
            </a:r>
            <a:r>
              <a:rPr lang="en-US" sz="2400" b="1" dirty="0" err="1" smtClean="0"/>
              <a:t>Sorathy</a:t>
            </a:r>
            <a:r>
              <a:rPr lang="en-US" sz="2400" dirty="0" smtClean="0"/>
              <a:t>,</a:t>
            </a:r>
          </a:p>
          <a:p>
            <a:pPr algn="just">
              <a:buNone/>
            </a:pPr>
            <a:r>
              <a:rPr lang="en-US" sz="2400" dirty="0" smtClean="0"/>
              <a:t> </a:t>
            </a:r>
            <a:r>
              <a:rPr lang="en-US" sz="2400" i="1" dirty="0" smtClean="0"/>
              <a:t>“International marketing consists of finding and satisfying global customer needs better than the competition, both domestic and international and of coordinating marketing activities with in the constraints of the global environment.”</a:t>
            </a: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0" y="0"/>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2209800" y="152400"/>
            <a:ext cx="4743967" cy="923330"/>
          </a:xfrm>
          <a:prstGeom prst="rect">
            <a:avLst/>
          </a:prstGeom>
        </p:spPr>
        <p:txBody>
          <a:bodyPr wrap="square">
            <a:spAutoFit/>
          </a:bodyPr>
          <a:lstStyle/>
          <a:p>
            <a:pPr algn="ctr"/>
            <a:r>
              <a:rPr lang="en-US" sz="5400" b="1" dirty="0" smtClean="0">
                <a:latin typeface="Aparajita" pitchFamily="34" charset="0"/>
                <a:cs typeface="Aparajita" pitchFamily="34" charset="0"/>
              </a:rPr>
              <a:t> NATURE</a:t>
            </a:r>
            <a:endParaRPr lang="en-US" sz="5400" b="1" dirty="0">
              <a:latin typeface="Aparajita" pitchFamily="34" charset="0"/>
              <a:cs typeface="Aparajita" pitchFamily="34" charset="0"/>
            </a:endParaRPr>
          </a:p>
        </p:txBody>
      </p:sp>
      <p:sp>
        <p:nvSpPr>
          <p:cNvPr id="7" name="Rectangle 6"/>
          <p:cNvSpPr/>
          <p:nvPr/>
        </p:nvSpPr>
        <p:spPr>
          <a:xfrm>
            <a:off x="685800" y="1371600"/>
            <a:ext cx="8001000" cy="4093428"/>
          </a:xfrm>
          <a:prstGeom prst="rect">
            <a:avLst/>
          </a:prstGeom>
        </p:spPr>
        <p:txBody>
          <a:bodyPr wrap="square">
            <a:spAutoFit/>
          </a:bodyPr>
          <a:lstStyle/>
          <a:p>
            <a:pPr marL="514350" indent="-514350" algn="just">
              <a:buFont typeface="Wingdings" pitchFamily="2" charset="2"/>
              <a:buChar char="ü"/>
            </a:pPr>
            <a:r>
              <a:rPr lang="en-US" sz="2000" b="1" dirty="0" smtClean="0">
                <a:latin typeface="Arial Black" pitchFamily="34" charset="0"/>
              </a:rPr>
              <a:t>Complex</a:t>
            </a:r>
            <a:r>
              <a:rPr lang="en-US" sz="2000" b="1" dirty="0" smtClean="0"/>
              <a:t> – </a:t>
            </a:r>
            <a:r>
              <a:rPr lang="en-US" sz="2000" dirty="0" smtClean="0"/>
              <a:t>It is very complex in nature as the global company has to analyze marketing environment of various nations.  </a:t>
            </a:r>
          </a:p>
          <a:p>
            <a:pPr marL="514350" indent="-514350" algn="just">
              <a:buFont typeface="Wingdings" pitchFamily="2" charset="2"/>
              <a:buChar char="ü"/>
            </a:pPr>
            <a:endParaRPr lang="en-US" sz="2000" dirty="0" smtClean="0"/>
          </a:p>
          <a:p>
            <a:pPr marL="514350" indent="-514350" algn="just">
              <a:buFont typeface="Wingdings" pitchFamily="2" charset="2"/>
              <a:buChar char="ü"/>
            </a:pPr>
            <a:r>
              <a:rPr lang="en-US" sz="2000" b="1" dirty="0" smtClean="0">
                <a:latin typeface="Arial Black" pitchFamily="34" charset="0"/>
              </a:rPr>
              <a:t>Wide Scope </a:t>
            </a:r>
            <a:r>
              <a:rPr lang="en-US" sz="2000" b="1" dirty="0" smtClean="0"/>
              <a:t>– </a:t>
            </a:r>
            <a:r>
              <a:rPr lang="en-US" sz="2000" dirty="0" smtClean="0"/>
              <a:t>Its scope is very wide. The global company can sell its product and services in many nations, like Coca Cola is selling its product in more than 200 nations. </a:t>
            </a:r>
          </a:p>
          <a:p>
            <a:pPr marL="514350" indent="-514350" algn="just">
              <a:buFont typeface="Wingdings" pitchFamily="2" charset="2"/>
              <a:buChar char="ü"/>
            </a:pPr>
            <a:endParaRPr lang="en-US" sz="2000" dirty="0" smtClean="0"/>
          </a:p>
          <a:p>
            <a:pPr marL="514350" indent="-514350" algn="just">
              <a:buFont typeface="Wingdings" pitchFamily="2" charset="2"/>
              <a:buChar char="ü"/>
            </a:pPr>
            <a:r>
              <a:rPr lang="en-US" sz="2000" dirty="0" smtClean="0"/>
              <a:t>  </a:t>
            </a:r>
            <a:r>
              <a:rPr lang="en-US" sz="2000" b="1" dirty="0" smtClean="0">
                <a:latin typeface="Arial Black" pitchFamily="34" charset="0"/>
              </a:rPr>
              <a:t>More Risky </a:t>
            </a:r>
            <a:r>
              <a:rPr lang="en-US" sz="2000" b="1" dirty="0" smtClean="0"/>
              <a:t>– </a:t>
            </a:r>
            <a:r>
              <a:rPr lang="en-US" sz="2000" dirty="0" smtClean="0"/>
              <a:t>It involves more risk due to uncertainties associated with country risk and political risk of different nations. </a:t>
            </a:r>
          </a:p>
          <a:p>
            <a:pPr marL="514350" indent="-514350" algn="just">
              <a:buFont typeface="Wingdings" pitchFamily="2" charset="2"/>
              <a:buChar char="ü"/>
            </a:pPr>
            <a:endParaRPr lang="en-US" sz="2000" dirty="0" smtClean="0"/>
          </a:p>
          <a:p>
            <a:pPr marL="514350" indent="-514350" algn="just">
              <a:buFont typeface="Wingdings" pitchFamily="2" charset="2"/>
              <a:buChar char="ü"/>
            </a:pPr>
            <a:r>
              <a:rPr lang="en-US" sz="2000" b="1" dirty="0" smtClean="0">
                <a:latin typeface="Arial Black" pitchFamily="34" charset="0"/>
              </a:rPr>
              <a:t>Require Services Experts </a:t>
            </a:r>
            <a:r>
              <a:rPr lang="en-US" sz="2000" dirty="0" smtClean="0"/>
              <a:t>– It requires services of experts like export agents, shippers, packaging companies, information technology technocrats etc.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0" y="0"/>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2209800" y="152400"/>
            <a:ext cx="4743967" cy="923330"/>
          </a:xfrm>
          <a:prstGeom prst="rect">
            <a:avLst/>
          </a:prstGeom>
        </p:spPr>
        <p:txBody>
          <a:bodyPr wrap="square">
            <a:spAutoFit/>
          </a:bodyPr>
          <a:lstStyle/>
          <a:p>
            <a:pPr algn="ctr"/>
            <a:r>
              <a:rPr lang="en-US" sz="5400" b="1" dirty="0" smtClean="0">
                <a:latin typeface="Aparajita" pitchFamily="34" charset="0"/>
                <a:cs typeface="Aparajita" pitchFamily="34" charset="0"/>
              </a:rPr>
              <a:t> NATURE</a:t>
            </a:r>
            <a:endParaRPr lang="en-US" sz="5400" b="1" dirty="0">
              <a:latin typeface="Aparajita" pitchFamily="34" charset="0"/>
              <a:cs typeface="Aparajita" pitchFamily="34" charset="0"/>
            </a:endParaRPr>
          </a:p>
        </p:txBody>
      </p:sp>
      <p:sp>
        <p:nvSpPr>
          <p:cNvPr id="7" name="Rectangle 6"/>
          <p:cNvSpPr/>
          <p:nvPr/>
        </p:nvSpPr>
        <p:spPr>
          <a:xfrm>
            <a:off x="457200" y="1447800"/>
            <a:ext cx="8305800" cy="4093428"/>
          </a:xfrm>
          <a:prstGeom prst="rect">
            <a:avLst/>
          </a:prstGeom>
        </p:spPr>
        <p:txBody>
          <a:bodyPr wrap="square">
            <a:spAutoFit/>
          </a:bodyPr>
          <a:lstStyle/>
          <a:p>
            <a:pPr marL="514350" indent="-514350" algn="just">
              <a:buFont typeface="Wingdings" pitchFamily="2" charset="2"/>
              <a:buChar char="ü"/>
            </a:pPr>
            <a:r>
              <a:rPr lang="en-US" sz="2000" b="1" dirty="0" smtClean="0">
                <a:latin typeface="Arial Black" pitchFamily="34" charset="0"/>
              </a:rPr>
              <a:t>More Competition </a:t>
            </a:r>
            <a:r>
              <a:rPr lang="en-US" sz="2000" b="1" dirty="0" smtClean="0"/>
              <a:t>– </a:t>
            </a:r>
            <a:r>
              <a:rPr lang="en-US" sz="2000" dirty="0" smtClean="0"/>
              <a:t>The level of competition in international marketing is more in comparison to domestic marketing. The International marketers face competition from other global companies, domestic marketers of home nations and domestic marketers of host nation. So global companies face both domestic competition  and foreign competition.  </a:t>
            </a:r>
          </a:p>
          <a:p>
            <a:pPr marL="514350" indent="-514350" algn="just"/>
            <a:r>
              <a:rPr lang="en-US" sz="2000" dirty="0" smtClean="0"/>
              <a:t> </a:t>
            </a:r>
          </a:p>
          <a:p>
            <a:pPr marL="514350" indent="-514350" algn="just">
              <a:buFont typeface="Wingdings" pitchFamily="2" charset="2"/>
              <a:buChar char="ü"/>
            </a:pPr>
            <a:r>
              <a:rPr lang="en-US" sz="2000" b="1" dirty="0" smtClean="0">
                <a:latin typeface="Arial Black" pitchFamily="34" charset="0"/>
              </a:rPr>
              <a:t>Controllable &amp; Uncontrollable Variables </a:t>
            </a:r>
            <a:r>
              <a:rPr lang="en-US" sz="2000" b="1" dirty="0" smtClean="0"/>
              <a:t>– </a:t>
            </a:r>
            <a:r>
              <a:rPr lang="en-US" sz="2000" dirty="0" smtClean="0"/>
              <a:t>Controllable variables are components of marketing mix (Product, Price, Place, Promotion). These are components of Internal Marketing Environment. While Components of External Marketing Environment, viz. competition, government policy, technology, political environment etc. of both domestic and foreign nations constitute uncontrollable variables.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0" y="0"/>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2209800" y="152400"/>
            <a:ext cx="4743967" cy="923330"/>
          </a:xfrm>
          <a:prstGeom prst="rect">
            <a:avLst/>
          </a:prstGeom>
        </p:spPr>
        <p:txBody>
          <a:bodyPr wrap="square">
            <a:spAutoFit/>
          </a:bodyPr>
          <a:lstStyle/>
          <a:p>
            <a:pPr algn="ctr"/>
            <a:r>
              <a:rPr lang="en-US" sz="5400" b="1" dirty="0" smtClean="0">
                <a:latin typeface="Aparajita" pitchFamily="34" charset="0"/>
                <a:cs typeface="Aparajita" pitchFamily="34" charset="0"/>
              </a:rPr>
              <a:t>BENEFITS</a:t>
            </a:r>
          </a:p>
        </p:txBody>
      </p:sp>
      <p:sp>
        <p:nvSpPr>
          <p:cNvPr id="8" name="TextBox 7"/>
          <p:cNvSpPr txBox="1"/>
          <p:nvPr/>
        </p:nvSpPr>
        <p:spPr>
          <a:xfrm>
            <a:off x="457200" y="1752600"/>
            <a:ext cx="7467600" cy="4093428"/>
          </a:xfrm>
          <a:prstGeom prst="rect">
            <a:avLst/>
          </a:prstGeom>
          <a:noFill/>
        </p:spPr>
        <p:txBody>
          <a:bodyPr wrap="square" rtlCol="0">
            <a:spAutoFit/>
          </a:bodyPr>
          <a:lstStyle/>
          <a:p>
            <a:pPr marL="342900" indent="-342900" algn="just"/>
            <a:r>
              <a:rPr lang="en-US" sz="3200" b="1" dirty="0" smtClean="0"/>
              <a:t>A. Benefits to the Manufacturer</a:t>
            </a:r>
            <a:endParaRPr lang="en-US" sz="3200" b="1" dirty="0" smtClean="0"/>
          </a:p>
          <a:p>
            <a:pPr marL="514350" indent="-514350" algn="just">
              <a:buAutoNum type="arabicPeriod"/>
            </a:pPr>
            <a:r>
              <a:rPr lang="en-US" sz="3200" dirty="0" smtClean="0"/>
              <a:t>Increase in Market area</a:t>
            </a:r>
          </a:p>
          <a:p>
            <a:pPr marL="514350" indent="-514350" algn="just">
              <a:buAutoNum type="arabicPeriod"/>
            </a:pPr>
            <a:r>
              <a:rPr lang="en-US" sz="3200" dirty="0" smtClean="0"/>
              <a:t>Increase in sale &amp; Profit </a:t>
            </a:r>
          </a:p>
          <a:p>
            <a:pPr marL="514350" indent="-514350" algn="just">
              <a:buAutoNum type="arabicPeriod"/>
            </a:pPr>
            <a:r>
              <a:rPr lang="en-US" sz="3200" dirty="0" smtClean="0"/>
              <a:t>Diversification of Risk </a:t>
            </a:r>
          </a:p>
          <a:p>
            <a:pPr marL="514350" indent="-514350" algn="just">
              <a:buAutoNum type="arabicPeriod"/>
            </a:pPr>
            <a:r>
              <a:rPr lang="en-US" sz="3200" dirty="0" smtClean="0"/>
              <a:t>Economies of Large Scale </a:t>
            </a:r>
          </a:p>
          <a:p>
            <a:pPr marL="514350" indent="-514350" algn="just">
              <a:buAutoNum type="arabicPeriod"/>
            </a:pPr>
            <a:r>
              <a:rPr lang="en-US" sz="3200" dirty="0" smtClean="0"/>
              <a:t>Global Image </a:t>
            </a:r>
          </a:p>
          <a:p>
            <a:pPr marL="514350" indent="-514350" algn="just">
              <a:buNone/>
            </a:pPr>
            <a:endParaRPr lang="en-US" sz="3200" dirty="0" smtClean="0"/>
          </a:p>
          <a:p>
            <a:pPr marL="342900" indent="-342900"/>
            <a:endParaRPr lang="en-US" dirty="0" smtClean="0"/>
          </a:p>
          <a:p>
            <a:pPr marL="342900" indent="-342900"/>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0" y="0"/>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2209800" y="152400"/>
            <a:ext cx="4743967" cy="923330"/>
          </a:xfrm>
          <a:prstGeom prst="rect">
            <a:avLst/>
          </a:prstGeom>
        </p:spPr>
        <p:txBody>
          <a:bodyPr wrap="square">
            <a:spAutoFit/>
          </a:bodyPr>
          <a:lstStyle/>
          <a:p>
            <a:pPr algn="ctr"/>
            <a:r>
              <a:rPr lang="en-US" sz="5400" b="1" dirty="0" smtClean="0">
                <a:latin typeface="Aparajita" pitchFamily="34" charset="0"/>
                <a:cs typeface="Aparajita" pitchFamily="34" charset="0"/>
              </a:rPr>
              <a:t>BENEFITS</a:t>
            </a:r>
          </a:p>
        </p:txBody>
      </p:sp>
      <p:sp>
        <p:nvSpPr>
          <p:cNvPr id="8" name="TextBox 7"/>
          <p:cNvSpPr txBox="1"/>
          <p:nvPr/>
        </p:nvSpPr>
        <p:spPr>
          <a:xfrm>
            <a:off x="457200" y="1752600"/>
            <a:ext cx="7467600" cy="4524315"/>
          </a:xfrm>
          <a:prstGeom prst="rect">
            <a:avLst/>
          </a:prstGeom>
          <a:noFill/>
        </p:spPr>
        <p:txBody>
          <a:bodyPr wrap="square" rtlCol="0">
            <a:spAutoFit/>
          </a:bodyPr>
          <a:lstStyle/>
          <a:p>
            <a:pPr>
              <a:buNone/>
            </a:pPr>
            <a:r>
              <a:rPr lang="en-US" sz="3200" b="1" dirty="0" smtClean="0"/>
              <a:t>B. Benefits to the Economy </a:t>
            </a:r>
          </a:p>
          <a:p>
            <a:pPr marL="514350" indent="-514350" algn="just">
              <a:buAutoNum type="arabicPeriod"/>
            </a:pPr>
            <a:r>
              <a:rPr lang="en-US" sz="3200" dirty="0" smtClean="0"/>
              <a:t>Control over Inflation </a:t>
            </a:r>
          </a:p>
          <a:p>
            <a:pPr marL="514350" indent="-514350" algn="just">
              <a:buAutoNum type="arabicPeriod"/>
            </a:pPr>
            <a:r>
              <a:rPr lang="en-US" sz="3200" dirty="0" smtClean="0"/>
              <a:t>Increase in Employment</a:t>
            </a:r>
          </a:p>
          <a:p>
            <a:pPr marL="514350" indent="-514350" algn="just">
              <a:buAutoNum type="arabicPeriod"/>
            </a:pPr>
            <a:r>
              <a:rPr lang="en-US" sz="3200" dirty="0" smtClean="0"/>
              <a:t>Increase in Exports</a:t>
            </a:r>
          </a:p>
          <a:p>
            <a:pPr marL="514350" indent="-514350" algn="just">
              <a:buAutoNum type="arabicPeriod"/>
            </a:pPr>
            <a:r>
              <a:rPr lang="en-US" sz="3200" dirty="0" smtClean="0"/>
              <a:t>Increase of standard of living </a:t>
            </a:r>
          </a:p>
          <a:p>
            <a:pPr marL="514350" indent="-514350" algn="just">
              <a:buAutoNum type="arabicPeriod"/>
            </a:pPr>
            <a:r>
              <a:rPr lang="en-US" sz="3200" dirty="0" smtClean="0"/>
              <a:t>Rapid E</a:t>
            </a:r>
            <a:r>
              <a:rPr lang="en-US" sz="3200" dirty="0" smtClean="0"/>
              <a:t>conomic </a:t>
            </a:r>
            <a:r>
              <a:rPr lang="en-US" sz="3200" dirty="0" smtClean="0"/>
              <a:t>growth </a:t>
            </a:r>
          </a:p>
          <a:p>
            <a:pPr marL="514350" indent="-514350" algn="just">
              <a:buAutoNum type="arabicPeriod"/>
            </a:pPr>
            <a:r>
              <a:rPr lang="en-US" sz="3200" dirty="0" smtClean="0"/>
              <a:t>Optimum utilization of Global Natural Resources</a:t>
            </a:r>
          </a:p>
          <a:p>
            <a:pPr marL="514350" indent="-514350">
              <a:buAutoNum type="arabicPeriod"/>
            </a:pPr>
            <a:r>
              <a:rPr lang="en-US" sz="3200" dirty="0" smtClean="0"/>
              <a:t>Strengthens International Ties  </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0" y="0"/>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2209800" y="152400"/>
            <a:ext cx="4743967" cy="923330"/>
          </a:xfrm>
          <a:prstGeom prst="rect">
            <a:avLst/>
          </a:prstGeom>
        </p:spPr>
        <p:txBody>
          <a:bodyPr wrap="square">
            <a:spAutoFit/>
          </a:bodyPr>
          <a:lstStyle/>
          <a:p>
            <a:pPr algn="ctr"/>
            <a:r>
              <a:rPr lang="en-US" sz="5400" b="1" dirty="0" smtClean="0">
                <a:latin typeface="Aparajita" pitchFamily="34" charset="0"/>
                <a:cs typeface="Aparajita" pitchFamily="34" charset="0"/>
              </a:rPr>
              <a:t>BENEFITS</a:t>
            </a:r>
          </a:p>
        </p:txBody>
      </p:sp>
      <p:sp>
        <p:nvSpPr>
          <p:cNvPr id="8" name="TextBox 7"/>
          <p:cNvSpPr txBox="1"/>
          <p:nvPr/>
        </p:nvSpPr>
        <p:spPr>
          <a:xfrm>
            <a:off x="457200" y="1752600"/>
            <a:ext cx="7467600" cy="2062103"/>
          </a:xfrm>
          <a:prstGeom prst="rect">
            <a:avLst/>
          </a:prstGeom>
          <a:noFill/>
        </p:spPr>
        <p:txBody>
          <a:bodyPr wrap="square" rtlCol="0">
            <a:spAutoFit/>
          </a:bodyPr>
          <a:lstStyle/>
          <a:p>
            <a:pPr>
              <a:buNone/>
            </a:pPr>
            <a:r>
              <a:rPr lang="en-US" sz="3200" b="1" dirty="0" smtClean="0"/>
              <a:t>C. Benefits to the Consumers </a:t>
            </a:r>
          </a:p>
          <a:p>
            <a:pPr marL="514350" indent="-514350">
              <a:buAutoNum type="arabicPeriod"/>
            </a:pPr>
            <a:r>
              <a:rPr lang="en-US" sz="3200" dirty="0" smtClean="0"/>
              <a:t>Wider Choice </a:t>
            </a:r>
          </a:p>
          <a:p>
            <a:pPr marL="514350" indent="-514350">
              <a:buAutoNum type="arabicPeriod"/>
            </a:pPr>
            <a:r>
              <a:rPr lang="en-US" sz="3200" dirty="0" smtClean="0"/>
              <a:t>Better Quality Goods</a:t>
            </a:r>
          </a:p>
          <a:p>
            <a:pPr marL="514350" indent="-514350">
              <a:buAutoNum type="arabicPeriod"/>
            </a:pPr>
            <a:r>
              <a:rPr lang="en-US" sz="3200" dirty="0" smtClean="0"/>
              <a:t>Goods available at lower price </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TotalTime>
  <Words>425</Words>
  <Application>Microsoft Office PowerPoint</Application>
  <PresentationFormat>On-screen Show (4:3)</PresentationFormat>
  <Paragraphs>71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Manish</dc:creator>
  <cp:lastModifiedBy>Manish</cp:lastModifiedBy>
  <cp:revision>13</cp:revision>
  <dcterms:created xsi:type="dcterms:W3CDTF">2022-12-08T15:38:19Z</dcterms:created>
  <dcterms:modified xsi:type="dcterms:W3CDTF">2022-12-11T15:01:02Z</dcterms:modified>
</cp:coreProperties>
</file>